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14"/>
  </p:notesMasterIdLst>
  <p:handoutMasterIdLst>
    <p:handoutMasterId r:id="rId15"/>
  </p:handoutMasterIdLst>
  <p:sldIdLst>
    <p:sldId id="270" r:id="rId2"/>
    <p:sldId id="275" r:id="rId3"/>
    <p:sldId id="268" r:id="rId4"/>
    <p:sldId id="287" r:id="rId5"/>
    <p:sldId id="288" r:id="rId6"/>
    <p:sldId id="289" r:id="rId7"/>
    <p:sldId id="290" r:id="rId8"/>
    <p:sldId id="291" r:id="rId9"/>
    <p:sldId id="292" r:id="rId10"/>
    <p:sldId id="285" r:id="rId11"/>
    <p:sldId id="274" r:id="rId12"/>
    <p:sldId id="286" r:id="rId13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2020/6/22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jpeg>
</file>

<file path=ppt/media/image1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BB13C8-9520-4F14-82F4-BFD112ADDC7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3048044-98C3-4BF6-88F4-F3A19352CC6B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309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813FAD-6C57-46C1-A16B-06C8B94157E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92880BD-994F-4405-B190-251B440E64E7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525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06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201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99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0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43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120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2020/6/22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1382" y="2552298"/>
            <a:ext cx="9070081" cy="1220477"/>
          </a:xfrm>
        </p:spPr>
        <p:txBody>
          <a:bodyPr rtlCol="0">
            <a:normAutofit fontScale="90000"/>
          </a:bodyPr>
          <a:lstStyle/>
          <a:p>
            <a:r>
              <a:rPr lang="en-US" altLang="zh-CN" dirty="0"/>
              <a:t>05 | </a:t>
            </a:r>
            <a:r>
              <a:rPr lang="zh-CN" altLang="en-US" dirty="0"/>
              <a:t>学会几个系统调用：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咱们公司能接哪些类型的项目？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91513A-6C6C-4E4C-914E-9EB2AEE5B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/>
              <a:t>副标题 A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7BF5C98-04DC-43C8-8BA5-C33525F1AB7F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 rtlCol="0"/>
          <a:lstStyle/>
          <a:p>
            <a:pPr rtl="0"/>
            <a:r>
              <a:rPr lang="zh-cn"/>
              <a:t>副标题 B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9E1AA6A-68D8-451E-BB15-823A741D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5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92334B7-9714-4E0B-A27D-DC9C77B9772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B148F28-6F26-435B-B8C6-FEF59542B9E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</a:t>
            </a:r>
          </a:p>
          <a:p>
            <a:pPr rtl="0"/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CE6FBFF-C281-4E96-B0E6-2BDD74AA915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2F0CB93-1EDD-485E-B791-2D21390DCC3E}" type="datetime1">
              <a:rPr lang="zh-CN" altLang="en-US" smtClean="0"/>
              <a:t>2020/6/22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29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DCC41999-7867-4F83-AD5A-EB054D6A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896C1D7-51C7-432D-BC1C-C121A4CAE45D}"/>
              </a:ext>
            </a:extLst>
          </p:cNvPr>
          <p:cNvSpPr/>
          <p:nvPr/>
        </p:nvSpPr>
        <p:spPr>
          <a:xfrm>
            <a:off x="2520614" y="788271"/>
            <a:ext cx="5724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PingFang SC"/>
              </a:rPr>
              <a:t>学了这么多系统调用，我们还是用一个图来总结一下。</a:t>
            </a:r>
            <a:endParaRPr lang="zh-CN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23845A1-D9A0-46B1-8CBF-55A003F1F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49" y="1157603"/>
            <a:ext cx="11350305" cy="5593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1469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r>
              <a:rPr lang="zh-CN" altLang="en-US" dirty="0"/>
              <a:t>其实 </a:t>
            </a:r>
            <a:r>
              <a:rPr lang="en-US" altLang="zh-CN" dirty="0"/>
              <a:t>Linux </a:t>
            </a:r>
            <a:r>
              <a:rPr lang="zh-CN" altLang="en-US" dirty="0"/>
              <a:t>命令也是一个程序，只不过代码是别人写好的，你直接用就可以了。</a:t>
            </a:r>
            <a:endParaRPr lang="en-US" altLang="zh-CN" dirty="0"/>
          </a:p>
          <a:p>
            <a:r>
              <a:rPr lang="zh-CN" altLang="en-US" dirty="0"/>
              <a:t>不过，无论是别人写的程序，还是你写的程序，运行起来都是进程。</a:t>
            </a:r>
            <a:endParaRPr lang="en-US" altLang="zh-CN" dirty="0"/>
          </a:p>
          <a:p>
            <a:r>
              <a:rPr lang="zh-CN" altLang="en-US" dirty="0"/>
              <a:t>写的程序应该使用系统调用。</a:t>
            </a:r>
            <a:endParaRPr lang="en-US" altLang="zh-CN" dirty="0"/>
          </a:p>
          <a:p>
            <a:r>
              <a:rPr lang="zh-CN" altLang="en-US" dirty="0"/>
              <a:t>作为一个老板，你应该好好规划一下，你的办事大厅能够提供哪些服务，这决定了你这个公司会被打五星还是打差评。</a:t>
            </a:r>
            <a:endParaRPr lang="en-US" altLang="zh-CN" dirty="0"/>
          </a:p>
          <a:p>
            <a:r>
              <a:rPr lang="zh-cn" dirty="0"/>
              <a:t>Fusce est.Vivamus a tellus. </a:t>
            </a:r>
          </a:p>
          <a:p>
            <a:pPr rtl="0"/>
            <a:r>
              <a:rPr lang="zh-cn" dirty="0"/>
              <a:t>Pellentesque habitant morbi tristique senectus et netus et malesuada fames ac turpis egestas.Proin pharetra nonummy pede.</a:t>
            </a:r>
          </a:p>
          <a:p>
            <a:pPr rtl="0"/>
            <a:r>
              <a:rPr lang="zh-cn" dirty="0"/>
              <a:t>Mauris et orci.Aenean nec lorem.In porttitor.Donec laoreet nonummy augue.</a:t>
            </a:r>
          </a:p>
          <a:p>
            <a:pPr rtl="0"/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4791636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首先，我们得有个项目，那就要有立项服务。对应到 </a:t>
            </a:r>
            <a:r>
              <a:rPr lang="en-US" altLang="zh-CN" dirty="0"/>
              <a:t>Linux </a:t>
            </a:r>
            <a:r>
              <a:rPr lang="zh-CN" altLang="en-US" dirty="0"/>
              <a:t>操作系统中就是</a:t>
            </a:r>
            <a:r>
              <a:rPr lang="zh-CN" altLang="en-US" b="1" dirty="0"/>
              <a:t>创建进程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创建进程的系统调用叫</a:t>
            </a:r>
            <a:r>
              <a:rPr lang="en-US" altLang="zh-CN" dirty="0"/>
              <a:t>fork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在 </a:t>
            </a:r>
            <a:r>
              <a:rPr lang="en-US" altLang="zh-CN" dirty="0"/>
              <a:t>Linux </a:t>
            </a:r>
            <a:r>
              <a:rPr lang="zh-CN" altLang="en-US" dirty="0"/>
              <a:t>里，要创建一个新的进程，需要一个老的进程调用 </a:t>
            </a:r>
            <a:r>
              <a:rPr lang="en-US" altLang="zh-CN" dirty="0"/>
              <a:t>fork </a:t>
            </a:r>
            <a:r>
              <a:rPr lang="zh-CN" altLang="en-US" dirty="0"/>
              <a:t>来实现</a:t>
            </a:r>
            <a:endParaRPr lang="en-US" altLang="zh-CN" dirty="0"/>
          </a:p>
          <a:p>
            <a:r>
              <a:rPr lang="zh-CN" altLang="en-US" dirty="0"/>
              <a:t>一个进程的运行是要有一个程序的，就像一个项目的执行，要有一个项目执行计划书。</a:t>
            </a:r>
            <a:endParaRPr lang="en-US" altLang="zh-CN" dirty="0"/>
          </a:p>
          <a:p>
            <a:r>
              <a:rPr lang="zh-CN" altLang="en-US" dirty="0"/>
              <a:t>如果想为新项目建立一套 </a:t>
            </a:r>
            <a:r>
              <a:rPr lang="en-US" altLang="zh-CN" dirty="0"/>
              <a:t>Jira</a:t>
            </a:r>
            <a:r>
              <a:rPr lang="zh-CN" altLang="en-US" dirty="0"/>
              <a:t>，但又觉得一个个填 </a:t>
            </a:r>
            <a:r>
              <a:rPr lang="en-US" altLang="zh-CN" dirty="0"/>
              <a:t>Jira </a:t>
            </a:r>
            <a:r>
              <a:rPr lang="zh-CN" altLang="en-US" dirty="0"/>
              <a:t>里面的选项太麻烦，那就可以拷贝一个别人的，然后根据新项目的实际情况，将相应的配置改改。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立项服务与进程管理</a:t>
            </a:r>
            <a:endParaRPr lang="zh-cn" dirty="0"/>
          </a:p>
        </p:txBody>
      </p:sp>
      <p:pic>
        <p:nvPicPr>
          <p:cNvPr id="6" name="图片占位符 5" descr="包含火车、铁轨和鲜花的图片">
            <a:extLst>
              <a:ext uri="{FF2B5EF4-FFF2-40B4-BE49-F238E27FC236}">
                <a16:creationId xmlns:a16="http://schemas.microsoft.com/office/drawing/2014/main" id="{AAB915F5-A8DF-4E27-B7AA-AE76FC8379D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655634" y="-96670"/>
            <a:ext cx="5536366" cy="6820447"/>
          </a:xfrm>
        </p:spPr>
      </p:pic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4791636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对于 </a:t>
            </a:r>
            <a:r>
              <a:rPr lang="en-US" altLang="zh-CN" dirty="0"/>
              <a:t>fork </a:t>
            </a:r>
            <a:r>
              <a:rPr lang="zh-CN" altLang="en-US" dirty="0"/>
              <a:t>系统调用的返回值，如果当前进程是子进程，就返回 </a:t>
            </a:r>
            <a:r>
              <a:rPr lang="en-US" altLang="zh-CN" dirty="0"/>
              <a:t>0</a:t>
            </a:r>
            <a:r>
              <a:rPr lang="zh-CN" altLang="en-US" dirty="0"/>
              <a:t>；如果当前进程是父进程，就返回子进程的进程号。</a:t>
            </a:r>
            <a:endParaRPr lang="en-US" altLang="zh-CN" dirty="0"/>
          </a:p>
          <a:p>
            <a:r>
              <a:rPr lang="zh-CN" altLang="en-US" dirty="0"/>
              <a:t>如果是父进程，还接着做原来应该做的事情；如果是子进程，需要请求另一个系统调用</a:t>
            </a:r>
            <a:r>
              <a:rPr lang="en-US" altLang="zh-CN" dirty="0" err="1"/>
              <a:t>execve</a:t>
            </a:r>
            <a:r>
              <a:rPr lang="zh-CN" altLang="en-US" dirty="0"/>
              <a:t>来执行另一个程序，这个时候，子进程和父进程就彻底分道扬镳了，也就产生了一个分支（</a:t>
            </a:r>
            <a:r>
              <a:rPr lang="en-US" altLang="zh-CN" dirty="0"/>
              <a:t>fork</a:t>
            </a:r>
            <a:r>
              <a:rPr lang="zh-CN" altLang="en-US" dirty="0"/>
              <a:t>）了。</a:t>
            </a:r>
            <a:endParaRPr lang="en-US" altLang="zh-CN" dirty="0"/>
          </a:p>
          <a:p>
            <a:r>
              <a:rPr lang="zh-CN" altLang="en-US" dirty="0"/>
              <a:t>有时候，父进程要关心子进程的运行情况。有个系统调用</a:t>
            </a:r>
            <a:r>
              <a:rPr lang="en-US" altLang="zh-CN" dirty="0" err="1"/>
              <a:t>waitpid</a:t>
            </a:r>
            <a:r>
              <a:rPr lang="zh-CN" altLang="en-US" dirty="0"/>
              <a:t>，父进程可以调用它，将子进程的进程号作为参数传给它，这样父进程就知道子进程运行完了没有，成功与否。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立项服务与进程管理</a:t>
            </a:r>
            <a:endParaRPr 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8B2FA-1E1A-4F1B-8EE6-2D1EC3551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957" y="622314"/>
            <a:ext cx="5742023" cy="5132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1119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4791636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项目启动之后，每个项目组有独立的会议室，存放自己项目相关的数据。每个项目组都感觉自己有独立的办公空间。</a:t>
            </a:r>
            <a:endParaRPr lang="en-US" altLang="zh-CN" dirty="0"/>
          </a:p>
          <a:p>
            <a:r>
              <a:rPr lang="zh-CN" altLang="en-US" dirty="0"/>
              <a:t>在操作系统中，每个进程都有自己的内存，互相之间不干扰，有独立的</a:t>
            </a:r>
            <a:r>
              <a:rPr lang="zh-CN" altLang="en-US" b="1" dirty="0"/>
              <a:t>进程内存空间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代码段、数据段、堆</a:t>
            </a:r>
            <a:endParaRPr lang="en-US" altLang="zh-CN" dirty="0"/>
          </a:p>
          <a:p>
            <a:r>
              <a:rPr lang="zh-CN" altLang="en-US" dirty="0"/>
              <a:t>只有真的写入数据的时候，发现没有对应物理内存，才会触发一个中断，现分配物理内存。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会议室管理与内存管理</a:t>
            </a:r>
            <a:endParaRPr lang="zh-cn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6D1241B-1185-4738-9B0E-DF2428133C09}"/>
              </a:ext>
            </a:extLst>
          </p:cNvPr>
          <p:cNvSpPr/>
          <p:nvPr/>
        </p:nvSpPr>
        <p:spPr>
          <a:xfrm>
            <a:off x="6428763" y="1881043"/>
            <a:ext cx="50977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PingFang SC"/>
              </a:rPr>
              <a:t>这里我们介绍两个在堆里面分配内存的系统调用，</a:t>
            </a:r>
            <a:r>
              <a:rPr lang="en-US" altLang="zh-CN" dirty="0" err="1">
                <a:solidFill>
                  <a:srgbClr val="333333"/>
                </a:solidFill>
                <a:latin typeface="PingFang SC"/>
              </a:rPr>
              <a:t>brk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和</a:t>
            </a:r>
            <a:r>
              <a:rPr lang="en-US" altLang="zh-CN" dirty="0" err="1">
                <a:solidFill>
                  <a:srgbClr val="333333"/>
                </a:solidFill>
                <a:latin typeface="PingFang SC"/>
              </a:rPr>
              <a:t>mmap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。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33166BC-B47B-42CB-9A9B-F6DF12074C6A}"/>
              </a:ext>
            </a:extLst>
          </p:cNvPr>
          <p:cNvSpPr/>
          <p:nvPr/>
        </p:nvSpPr>
        <p:spPr>
          <a:xfrm>
            <a:off x="6705600" y="2976361"/>
            <a:ext cx="378063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PingFang SC"/>
              </a:rPr>
              <a:t>当分配的内存数量比较小的时候，使用 </a:t>
            </a:r>
            <a:r>
              <a:rPr lang="en-US" altLang="zh-CN" dirty="0" err="1">
                <a:solidFill>
                  <a:srgbClr val="333333"/>
                </a:solidFill>
                <a:latin typeface="PingFang SC"/>
              </a:rPr>
              <a:t>brk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，会和原来的堆的数据连在一起，这就像多分配两三个工位，在原来的区域旁边搬两把椅子就行了。</a:t>
            </a:r>
            <a:endParaRPr lang="en-US" altLang="zh-CN" dirty="0">
              <a:solidFill>
                <a:srgbClr val="333333"/>
              </a:solidFill>
              <a:latin typeface="PingFang SC"/>
            </a:endParaRPr>
          </a:p>
          <a:p>
            <a:endParaRPr lang="en-US" altLang="zh-CN" dirty="0">
              <a:solidFill>
                <a:srgbClr val="333333"/>
              </a:solidFill>
              <a:latin typeface="PingFang SC"/>
            </a:endParaRPr>
          </a:p>
          <a:p>
            <a:r>
              <a:rPr lang="zh-CN" altLang="en-US" dirty="0">
                <a:solidFill>
                  <a:srgbClr val="333333"/>
                </a:solidFill>
                <a:latin typeface="PingFang SC"/>
              </a:rPr>
              <a:t>当分配的内存数量比较大的时候，使用 </a:t>
            </a:r>
            <a:r>
              <a:rPr lang="en-US" altLang="zh-CN" dirty="0" err="1">
                <a:solidFill>
                  <a:srgbClr val="333333"/>
                </a:solidFill>
                <a:latin typeface="PingFang SC"/>
              </a:rPr>
              <a:t>mmap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，会重新划分一块区域，也就是说，当办公空间需要太多的时候，索性来个一整块。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1769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 fontScale="92500" lnSpcReduction="10000"/>
          </a:bodyPr>
          <a:lstStyle/>
          <a:p>
            <a:r>
              <a:rPr lang="zh-CN" altLang="en-US" dirty="0"/>
              <a:t>文件之所以能做到这一点，一方面是因为</a:t>
            </a:r>
            <a:r>
              <a:rPr lang="zh-CN" altLang="en-US" b="1" dirty="0"/>
              <a:t>介质</a:t>
            </a:r>
            <a:r>
              <a:rPr lang="zh-CN" altLang="en-US" dirty="0"/>
              <a:t>，另一方面是因为</a:t>
            </a:r>
            <a:r>
              <a:rPr lang="zh-CN" altLang="en-US" b="1" dirty="0"/>
              <a:t>格式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对于文件的操作，右边这六个系统调用是最重要的</a:t>
            </a:r>
            <a:endParaRPr lang="en-US" altLang="zh-CN" dirty="0"/>
          </a:p>
          <a:p>
            <a:r>
              <a:rPr lang="en-US" altLang="zh-CN" dirty="0"/>
              <a:t>Linux </a:t>
            </a:r>
            <a:r>
              <a:rPr lang="zh-CN" altLang="en-US" dirty="0"/>
              <a:t>里有一个特点，那就是一切皆文件。</a:t>
            </a:r>
            <a:endParaRPr lang="en-US" altLang="zh-CN" dirty="0"/>
          </a:p>
          <a:p>
            <a:r>
              <a:rPr lang="zh-CN" altLang="en-US" dirty="0"/>
              <a:t>这个进程的输出可以作为另一个进程的输入，这种方式称为管道，管道也是一个文件。</a:t>
            </a:r>
            <a:endParaRPr lang="en-US" altLang="zh-CN" dirty="0"/>
          </a:p>
          <a:p>
            <a:r>
              <a:rPr lang="zh-CN" altLang="en-US" dirty="0"/>
              <a:t>进程可以通过网络和其他进程进行通信，建立的 </a:t>
            </a:r>
            <a:r>
              <a:rPr lang="en-US" altLang="zh-CN" dirty="0"/>
              <a:t>Socket</a:t>
            </a:r>
            <a:r>
              <a:rPr lang="zh-CN" altLang="en-US" dirty="0"/>
              <a:t>，也是一个文件。</a:t>
            </a:r>
            <a:endParaRPr lang="en-US" altLang="zh-CN" dirty="0"/>
          </a:p>
          <a:p>
            <a:r>
              <a:rPr lang="zh-CN" altLang="en-US" dirty="0"/>
              <a:t>文件都被存储在文件夹里面，其实文件夹也是一个文件。</a:t>
            </a:r>
            <a:endParaRPr lang="en-US" altLang="zh-CN" dirty="0"/>
          </a:p>
          <a:p>
            <a:r>
              <a:rPr lang="zh-CN" altLang="en-US" dirty="0"/>
              <a:t>进程运行起来，要想看到进程运行的情况，会在 </a:t>
            </a:r>
            <a:r>
              <a:rPr lang="en-US" altLang="zh-CN" b="1" dirty="0"/>
              <a:t>/proc </a:t>
            </a:r>
            <a:r>
              <a:rPr lang="zh-CN" altLang="en-US" dirty="0"/>
              <a:t>下面有对应的进程号，还是一系列文件。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档案库管理与文件管理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DF6D81E-1129-4DA9-AF5C-794ABAE50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78649"/>
            <a:ext cx="6127275" cy="179267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DFB5428-BA81-4155-AFB7-0DAE2FBF27F6}"/>
              </a:ext>
            </a:extLst>
          </p:cNvPr>
          <p:cNvSpPr/>
          <p:nvPr/>
        </p:nvSpPr>
        <p:spPr>
          <a:xfrm>
            <a:off x="6600645" y="2711583"/>
            <a:ext cx="5117983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333333"/>
                </a:solidFill>
                <a:latin typeface="PingFang SC"/>
              </a:rPr>
              <a:t>每个文件，</a:t>
            </a:r>
            <a:r>
              <a:rPr lang="en-US" altLang="zh-CN" sz="1400" dirty="0">
                <a:solidFill>
                  <a:srgbClr val="333333"/>
                </a:solidFill>
                <a:latin typeface="PingFang SC"/>
              </a:rPr>
              <a:t>Linux </a:t>
            </a:r>
            <a:r>
              <a:rPr lang="zh-CN" altLang="en-US" sz="1400" dirty="0">
                <a:solidFill>
                  <a:srgbClr val="333333"/>
                </a:solidFill>
                <a:latin typeface="PingFang SC"/>
              </a:rPr>
              <a:t>都会分配一个文件描述符（</a:t>
            </a:r>
            <a:r>
              <a:rPr lang="en-US" altLang="zh-CN" sz="1400" dirty="0">
                <a:solidFill>
                  <a:srgbClr val="333333"/>
                </a:solidFill>
                <a:latin typeface="PingFang SC"/>
              </a:rPr>
              <a:t>File Descriptor</a:t>
            </a:r>
            <a:r>
              <a:rPr lang="zh-CN" altLang="en-US" sz="1400" dirty="0">
                <a:solidFill>
                  <a:srgbClr val="333333"/>
                </a:solidFill>
                <a:latin typeface="PingFang SC"/>
              </a:rPr>
              <a:t>），这是一个整数。</a:t>
            </a:r>
            <a:endParaRPr lang="en-US" altLang="zh-CN" sz="1400" dirty="0">
              <a:solidFill>
                <a:srgbClr val="333333"/>
              </a:solidFill>
              <a:latin typeface="PingFang SC"/>
            </a:endParaRPr>
          </a:p>
          <a:p>
            <a:endParaRPr lang="en-US" altLang="zh-CN" sz="1400" dirty="0">
              <a:solidFill>
                <a:srgbClr val="333333"/>
              </a:solidFill>
              <a:latin typeface="PingFang SC"/>
            </a:endParaRPr>
          </a:p>
          <a:p>
            <a:r>
              <a:rPr lang="zh-CN" altLang="en-US" sz="1400" dirty="0">
                <a:solidFill>
                  <a:srgbClr val="333333"/>
                </a:solidFill>
                <a:latin typeface="PingFang SC"/>
              </a:rPr>
              <a:t>有了这个文件描述符，我们就可以使用系统调用，查看或者干预进程运行的方方面面。</a:t>
            </a:r>
            <a:endParaRPr lang="zh-CN" altLang="en-US" sz="1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A0FE5BD-C82A-4C79-9847-74204D2F3BCD}"/>
              </a:ext>
            </a:extLst>
          </p:cNvPr>
          <p:cNvSpPr/>
          <p:nvPr/>
        </p:nvSpPr>
        <p:spPr>
          <a:xfrm>
            <a:off x="6202261" y="4373640"/>
            <a:ext cx="53829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PingFang SC"/>
              </a:rPr>
              <a:t>文件操作是贯穿始终的，这也是“一切皆文件”的优势，就是</a:t>
            </a:r>
            <a:r>
              <a:rPr lang="zh-CN" altLang="en-US" b="1" dirty="0">
                <a:solidFill>
                  <a:srgbClr val="333333"/>
                </a:solidFill>
                <a:latin typeface="PingFang SC"/>
              </a:rPr>
              <a:t>统一了操作的入口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993851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当项目遇到异常情况，例如项目中断，做到一半不做了。这时候就需要</a:t>
            </a:r>
            <a:r>
              <a:rPr lang="zh-CN" altLang="en-US" b="1" dirty="0"/>
              <a:t>发送一个信号（</a:t>
            </a:r>
            <a:r>
              <a:rPr lang="en-US" altLang="zh-CN" b="1" dirty="0"/>
              <a:t>Signal</a:t>
            </a:r>
            <a:r>
              <a:rPr lang="zh-CN" altLang="en-US" b="1" dirty="0"/>
              <a:t>）</a:t>
            </a:r>
            <a:r>
              <a:rPr lang="zh-CN" altLang="en-US" dirty="0"/>
              <a:t>给项目组。</a:t>
            </a:r>
            <a:endParaRPr lang="en-US" altLang="zh-CN" dirty="0"/>
          </a:p>
          <a:p>
            <a:r>
              <a:rPr lang="zh-CN" altLang="en-US" dirty="0"/>
              <a:t>提供了信号处理服务，项目执行过程中一旦有变动，就可以及时处理了。</a:t>
            </a:r>
            <a:endParaRPr lang="en-US" altLang="zh-CN" dirty="0"/>
          </a:p>
          <a:p>
            <a:r>
              <a:rPr lang="zh-CN" altLang="en-US" dirty="0"/>
              <a:t>当项目组收到信号的时候，项目组需要决定如何处理这些异常情况。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项目异常处理与信号处理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674FFED-F2F2-49BB-8D34-E73591B53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270" y="2175964"/>
            <a:ext cx="5921395" cy="1666194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9A44225-6E8B-42BB-98A9-1597AEAC1BDC}"/>
              </a:ext>
            </a:extLst>
          </p:cNvPr>
          <p:cNvSpPr/>
          <p:nvPr/>
        </p:nvSpPr>
        <p:spPr>
          <a:xfrm>
            <a:off x="6457410" y="1692371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PingFang SC"/>
              </a:rPr>
              <a:t>经常遇到的信号有以下几种：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CF43946-FB03-47AE-A10D-EFC503A901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026" y="4256507"/>
            <a:ext cx="5327708" cy="145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不同的项目组需要相互交流、相互配合才能完成，这就需要一个项目组之间的沟通机制。</a:t>
            </a:r>
            <a:endParaRPr lang="en-US" altLang="zh-CN" dirty="0"/>
          </a:p>
          <a:p>
            <a:r>
              <a:rPr lang="zh-CN" altLang="en-US" dirty="0"/>
              <a:t>首先就是发个消息，不需要一段很长的数据，这种方式称为消息队列（</a:t>
            </a:r>
            <a:r>
              <a:rPr lang="en-US" altLang="zh-CN" dirty="0"/>
              <a:t>Message Queue</a:t>
            </a:r>
            <a:r>
              <a:rPr lang="zh-CN" altLang="en-US" dirty="0"/>
              <a:t>）。</a:t>
            </a:r>
            <a:endParaRPr lang="en-US" altLang="zh-CN" dirty="0"/>
          </a:p>
          <a:p>
            <a:r>
              <a:rPr lang="zh-CN" altLang="en-US" dirty="0"/>
              <a:t>当两个项目组需要交互的信息比较大的时候，可以使用共享内存的方式，也即两个项目组共享一个会议室（这样数据就不需要拷贝来拷贝去）。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项目组间沟通与进程间通信</a:t>
            </a:r>
            <a:endParaRPr 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62E47B7-FE25-4BFE-A353-BB10A89E5106}"/>
              </a:ext>
            </a:extLst>
          </p:cNvPr>
          <p:cNvSpPr/>
          <p:nvPr/>
        </p:nvSpPr>
        <p:spPr>
          <a:xfrm>
            <a:off x="6574172" y="1620821"/>
            <a:ext cx="5229138" cy="2167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但是，两个项目组共同访问一个会议室里的数据，就会存在“竞争”的问题。</a:t>
            </a:r>
            <a:endParaRPr lang="en-US" altLang="zh-CN" sz="1500" spc="15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28600" indent="-228600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如果大家同时修改同一块数据咋办？</a:t>
            </a:r>
            <a:endParaRPr lang="en-US" altLang="zh-CN" sz="1500" spc="15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28600" indent="-228600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这就需要有一种方式，让不同的人能够排他地访问，这就是信号量的机制 </a:t>
            </a:r>
            <a:r>
              <a:rPr lang="en-US" altLang="zh-CN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Semaphore</a:t>
            </a: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。</a:t>
            </a:r>
            <a:endParaRPr lang="zh-cn" altLang="zh-CN" sz="1500" spc="15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6EA3B52-EF5B-4AB0-A6B4-9D5FB7E28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162" y="4183671"/>
            <a:ext cx="5932838" cy="146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913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这台 </a:t>
            </a:r>
            <a:r>
              <a:rPr lang="en-US" altLang="zh-CN" dirty="0"/>
              <a:t>Linux </a:t>
            </a:r>
            <a:r>
              <a:rPr lang="zh-CN" altLang="en-US" dirty="0"/>
              <a:t>要和另一台 </a:t>
            </a:r>
            <a:r>
              <a:rPr lang="en-US" altLang="zh-CN" dirty="0"/>
              <a:t>Linux </a:t>
            </a:r>
            <a:r>
              <a:rPr lang="zh-CN" altLang="en-US" dirty="0"/>
              <a:t>交流，这时候，我们就需要用到网络服务。</a:t>
            </a:r>
            <a:endParaRPr lang="en-US" altLang="zh-CN" dirty="0"/>
          </a:p>
          <a:p>
            <a:r>
              <a:rPr lang="zh-CN" altLang="en-US" dirty="0"/>
              <a:t>不同机器的通过网络相互通信，要遵循相同的网络协议，也即 </a:t>
            </a:r>
            <a:r>
              <a:rPr lang="en-US" altLang="zh-CN" b="1" dirty="0"/>
              <a:t>TCP/IP </a:t>
            </a:r>
            <a:r>
              <a:rPr lang="zh-CN" altLang="en-US" b="1" dirty="0"/>
              <a:t>网络协议栈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可以通过 </a:t>
            </a:r>
            <a:r>
              <a:rPr lang="en-US" altLang="zh-CN" dirty="0"/>
              <a:t>Socket </a:t>
            </a:r>
            <a:r>
              <a:rPr lang="zh-CN" altLang="en-US" dirty="0"/>
              <a:t>系统调用建立一个 </a:t>
            </a:r>
            <a:r>
              <a:rPr lang="en-US" altLang="zh-CN" dirty="0"/>
              <a:t>Socket</a:t>
            </a:r>
            <a:r>
              <a:rPr lang="zh-CN" altLang="en-US" dirty="0"/>
              <a:t>。</a:t>
            </a:r>
            <a:r>
              <a:rPr lang="en-US" altLang="zh-CN" dirty="0"/>
              <a:t>Socket </a:t>
            </a:r>
            <a:r>
              <a:rPr lang="zh-CN" altLang="en-US" dirty="0"/>
              <a:t>也是一个文件，也有一个文件描述符，也可以通过读写函数进行通信。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公司间沟通与网络通信</a:t>
            </a:r>
            <a:endParaRPr lang="zh-cn" dirty="0"/>
          </a:p>
        </p:txBody>
      </p:sp>
      <p:sp>
        <p:nvSpPr>
          <p:cNvPr id="6" name="标题 40">
            <a:extLst>
              <a:ext uri="{FF2B5EF4-FFF2-40B4-BE49-F238E27FC236}">
                <a16:creationId xmlns:a16="http://schemas.microsoft.com/office/drawing/2014/main" id="{018B33B6-DB0D-4BD8-8BA0-27CFD21A9E51}"/>
              </a:ext>
            </a:extLst>
          </p:cNvPr>
          <p:cNvSpPr txBox="1">
            <a:spLocks/>
          </p:cNvSpPr>
          <p:nvPr/>
        </p:nvSpPr>
        <p:spPr>
          <a:xfrm>
            <a:off x="6593048" y="1813550"/>
            <a:ext cx="4791637" cy="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中介与 </a:t>
            </a:r>
            <a:r>
              <a:rPr lang="en-US" altLang="zh-CN" dirty="0"/>
              <a:t>Glibc</a:t>
            </a:r>
            <a:endParaRPr lang="zh-cn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C7CED43-7141-48C5-8776-BA338E5103E4}"/>
              </a:ext>
            </a:extLst>
          </p:cNvPr>
          <p:cNvSpPr/>
          <p:nvPr/>
        </p:nvSpPr>
        <p:spPr>
          <a:xfrm>
            <a:off x="6508049" y="2485049"/>
            <a:ext cx="5286871" cy="744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使用中介 </a:t>
            </a:r>
            <a:r>
              <a:rPr lang="en-US" altLang="zh-CN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Glibc</a:t>
            </a:r>
            <a:r>
              <a:rPr lang="zh-CN" altLang="en-US" sz="1500" spc="15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，有事情找它就行，它会转换成为系统调用，帮你调用。</a:t>
            </a:r>
            <a:endParaRPr lang="en-US" altLang="zh-CN" sz="1500" spc="15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81732A6-AFA0-4273-9356-A856726B2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5665" y="3509122"/>
            <a:ext cx="4791638" cy="128556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8FB4F3C-C674-4B35-A6EA-76AAD466B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7153" y="5223966"/>
            <a:ext cx="4547532" cy="56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349365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1308</Words>
  <Application>Microsoft Office PowerPoint</Application>
  <PresentationFormat>宽屏</PresentationFormat>
  <Paragraphs>96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Meiryo UI</vt:lpstr>
      <vt:lpstr>Microsoft YaHei UI</vt:lpstr>
      <vt:lpstr>PingFang SC</vt:lpstr>
      <vt:lpstr>Arial</vt:lpstr>
      <vt:lpstr>Calibri</vt:lpstr>
      <vt:lpstr>创意性渐变 </vt:lpstr>
      <vt:lpstr>05 | 学会几个系统调用：</vt:lpstr>
      <vt:lpstr>前言</vt:lpstr>
      <vt:lpstr>立项服务与进程管理</vt:lpstr>
      <vt:lpstr>立项服务与进程管理</vt:lpstr>
      <vt:lpstr>会议室管理与内存管理</vt:lpstr>
      <vt:lpstr>档案库管理与文件管理</vt:lpstr>
      <vt:lpstr>项目异常处理与信号处理</vt:lpstr>
      <vt:lpstr>项目组间沟通与进程间通信</vt:lpstr>
      <vt:lpstr>公司间沟通与网络通信</vt:lpstr>
      <vt:lpstr>标题幻灯片 4</vt:lpstr>
      <vt:lpstr>标题幻灯片 5</vt:lpstr>
      <vt:lpstr>总结时刻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2020-06-22T08:03:36Z</dcterms:modified>
</cp:coreProperties>
</file>